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handoutMasterIdLst>
    <p:handoutMasterId r:id="rId29"/>
  </p:handoutMasterIdLst>
  <p:sldIdLst>
    <p:sldId id="318" r:id="rId2"/>
    <p:sldId id="329" r:id="rId3"/>
    <p:sldId id="330" r:id="rId4"/>
    <p:sldId id="331" r:id="rId5"/>
    <p:sldId id="332" r:id="rId6"/>
    <p:sldId id="333" r:id="rId7"/>
    <p:sldId id="334" r:id="rId8"/>
    <p:sldId id="335" r:id="rId9"/>
    <p:sldId id="336" r:id="rId10"/>
    <p:sldId id="337" r:id="rId11"/>
    <p:sldId id="338" r:id="rId12"/>
    <p:sldId id="339" r:id="rId13"/>
    <p:sldId id="340" r:id="rId14"/>
    <p:sldId id="341" r:id="rId15"/>
    <p:sldId id="342" r:id="rId16"/>
    <p:sldId id="343" r:id="rId17"/>
    <p:sldId id="344" r:id="rId18"/>
    <p:sldId id="345" r:id="rId19"/>
    <p:sldId id="346" r:id="rId20"/>
    <p:sldId id="347" r:id="rId21"/>
    <p:sldId id="348" r:id="rId22"/>
    <p:sldId id="349" r:id="rId23"/>
    <p:sldId id="350" r:id="rId24"/>
    <p:sldId id="351" r:id="rId25"/>
    <p:sldId id="353" r:id="rId26"/>
    <p:sldId id="352" r:id="rId27"/>
  </p:sldIdLst>
  <p:sldSz cx="12188825" cy="6858000"/>
  <p:notesSz cx="6858000" cy="9144000"/>
  <p:custDataLst>
    <p:tags r:id="rId3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4030">
          <p15:clr>
            <a:srgbClr val="A4A3A4"/>
          </p15:clr>
        </p15:guide>
        <p15:guide id="3" orient="horz" pos="1152">
          <p15:clr>
            <a:srgbClr val="A4A3A4"/>
          </p15:clr>
        </p15:guide>
        <p15:guide id="4" orient="horz" pos="1018">
          <p15:clr>
            <a:srgbClr val="A4A3A4"/>
          </p15:clr>
        </p15:guide>
        <p15:guide id="5" orient="horz" pos="3886">
          <p15:clr>
            <a:srgbClr val="A4A3A4"/>
          </p15:clr>
        </p15:guide>
        <p15:guide id="6" orient="horz" pos="2928">
          <p15:clr>
            <a:srgbClr val="A4A3A4"/>
          </p15:clr>
        </p15:guide>
        <p15:guide id="7" orient="horz" pos="3072">
          <p15:clr>
            <a:srgbClr val="A4A3A4"/>
          </p15:clr>
        </p15:guide>
        <p15:guide id="8" orient="horz" pos="407">
          <p15:clr>
            <a:srgbClr val="A4A3A4"/>
          </p15:clr>
        </p15:guide>
        <p15:guide id="9" pos="3839">
          <p15:clr>
            <a:srgbClr val="A4A3A4"/>
          </p15:clr>
        </p15:guide>
        <p15:guide id="10" pos="959">
          <p15:clr>
            <a:srgbClr val="A4A3A4"/>
          </p15:clr>
        </p15:guide>
        <p15:guide id="11" pos="7151">
          <p15:clr>
            <a:srgbClr val="A4A3A4"/>
          </p15:clr>
        </p15:guide>
        <p15:guide id="12" pos="671">
          <p15:clr>
            <a:srgbClr val="A4A3A4"/>
          </p15:clr>
        </p15:guide>
        <p15:guide id="13" pos="4991">
          <p15:clr>
            <a:srgbClr val="A4A3A4"/>
          </p15:clr>
        </p15:guide>
        <p15:guide id="14" pos="7007">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28282"/>
    <a:srgbClr val="6E90FE"/>
    <a:srgbClr val="8086FC"/>
    <a:srgbClr val="6D6DFB"/>
    <a:srgbClr val="4E78F0"/>
    <a:srgbClr val="F0932C"/>
    <a:srgbClr val="92C610"/>
    <a:srgbClr val="9FD812"/>
    <a:srgbClr val="E05F2C"/>
    <a:srgbClr val="0ABE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CF1AB2-1976-4502-BF36-3FF5EA21886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548" autoAdjust="0"/>
    <p:restoredTop sz="94629" autoAdjust="0"/>
  </p:normalViewPr>
  <p:slideViewPr>
    <p:cSldViewPr showGuides="1">
      <p:cViewPr varScale="1">
        <p:scale>
          <a:sx n="86" d="100"/>
          <a:sy n="86" d="100"/>
        </p:scale>
        <p:origin x="398" y="72"/>
      </p:cViewPr>
      <p:guideLst>
        <p:guide orient="horz" pos="2160"/>
        <p:guide orient="horz" pos="4030"/>
        <p:guide orient="horz" pos="1152"/>
        <p:guide orient="horz" pos="1018"/>
        <p:guide orient="horz" pos="3886"/>
        <p:guide orient="horz" pos="2928"/>
        <p:guide orient="horz" pos="3072"/>
        <p:guide orient="horz" pos="407"/>
        <p:guide pos="3839"/>
        <p:guide pos="959"/>
        <p:guide pos="7151"/>
        <p:guide pos="671"/>
        <p:guide pos="4991"/>
        <p:guide pos="7007"/>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6" d="100"/>
          <a:sy n="66" d="100"/>
        </p:scale>
        <p:origin x="285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9AFDC-7658-4951-B0FF-52DFF2A93C0A}" type="datetimeFigureOut">
              <a:rPr lang="en-US" smtClean="0"/>
              <a:t>4/8/2019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8ED99B-9732-49FC-9C16-B56FEB1B1092}" type="slidenum">
              <a:rPr lang="en-US" smtClean="0"/>
              <a:t>‹#›</a:t>
            </a:fld>
            <a:endParaRPr lang="en-US"/>
          </a:p>
        </p:txBody>
      </p:sp>
    </p:spTree>
    <p:extLst>
      <p:ext uri="{BB962C8B-B14F-4D97-AF65-F5344CB8AC3E}">
        <p14:creationId xmlns:p14="http://schemas.microsoft.com/office/powerpoint/2010/main" val="131466261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smtClean="0"/>
              <a:t>4/8/2019</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lang="en-US" smtClean="0"/>
              <a:t>‹#›</a:t>
            </a:fld>
            <a:endParaRPr lang="en-US"/>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0824" y="1600200"/>
            <a:ext cx="5945188" cy="30480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hasCustomPrompt="1"/>
          </p:nvPr>
        </p:nvSpPr>
        <p:spPr>
          <a:xfrm>
            <a:off x="1520825" y="4898572"/>
            <a:ext cx="5945187" cy="1270453"/>
          </a:xfrm>
        </p:spPr>
        <p:txBody>
          <a:bodyPr>
            <a:noAutofit/>
          </a:bodyPr>
          <a:lstStyle>
            <a:lvl1pPr marL="0" indent="0" algn="l">
              <a:spcBef>
                <a:spcPts val="0"/>
              </a:spcBef>
              <a:buNone/>
              <a:defRPr sz="2800" cap="none" baseline="0">
                <a:solidFill>
                  <a:schemeClr val="accent1">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E</a:t>
            </a:r>
            <a:r>
              <a:rPr dirty="0"/>
              <a:t>dit Master subtitle style</a:t>
            </a:r>
          </a:p>
        </p:txBody>
      </p:sp>
      <p:cxnSp>
        <p:nvCxnSpPr>
          <p:cNvPr id="6" name="Straight Connector 5"/>
          <p:cNvCxnSpPr/>
          <p:nvPr/>
        </p:nvCxnSpPr>
        <p:spPr>
          <a:xfrm>
            <a:off x="1658936" y="4782971"/>
            <a:ext cx="56546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grpSp>
        <p:nvGrpSpPr>
          <p:cNvPr id="5" name="Group 4"/>
          <p:cNvGrpSpPr/>
          <p:nvPr userDrawn="1"/>
        </p:nvGrpSpPr>
        <p:grpSpPr>
          <a:xfrm>
            <a:off x="7923213" y="0"/>
            <a:ext cx="4265612" cy="6858000"/>
            <a:chOff x="7923213" y="0"/>
            <a:chExt cx="4265612" cy="685800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7923213" y="0"/>
              <a:ext cx="4265612" cy="6858000"/>
            </a:xfrm>
            <a:prstGeom prst="rect">
              <a:avLst/>
            </a:prstGeom>
          </p:spPr>
        </p:pic>
        <p:sp>
          <p:nvSpPr>
            <p:cNvPr id="13" name="Rectangle 12"/>
            <p:cNvSpPr/>
            <p:nvPr/>
          </p:nvSpPr>
          <p:spPr>
            <a:xfrm>
              <a:off x="7923213" y="0"/>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4/8/2019</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23412" y="646112"/>
            <a:ext cx="1828801" cy="5522913"/>
          </a:xfrm>
        </p:spPr>
        <p:txBody>
          <a:bodyPr vert="eaVert"/>
          <a:lstStyle>
            <a:lvl1pPr>
              <a:defRPr>
                <a:solidFill>
                  <a:schemeClr val="accent1">
                    <a:lumMod val="50000"/>
                  </a:schemeClr>
                </a:solidFill>
              </a:defRPr>
            </a:lvl1pPr>
          </a:lstStyle>
          <a:p>
            <a:r>
              <a:rPr lang="en-US"/>
              <a:t>Click to edit Master title style</a:t>
            </a:r>
            <a:endParaRPr/>
          </a:p>
        </p:txBody>
      </p:sp>
      <p:sp>
        <p:nvSpPr>
          <p:cNvPr id="3" name="Vertical Text Placeholder 2"/>
          <p:cNvSpPr>
            <a:spLocks noGrp="1"/>
          </p:cNvSpPr>
          <p:nvPr>
            <p:ph type="body" orient="vert" idx="1"/>
          </p:nvPr>
        </p:nvSpPr>
        <p:spPr>
          <a:xfrm>
            <a:off x="1522412" y="646112"/>
            <a:ext cx="7620000" cy="552291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4/8/2019</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7" name="Straight Connector 6"/>
          <p:cNvCxnSpPr/>
          <p:nvPr/>
        </p:nvCxnSpPr>
        <p:spPr>
          <a:xfrm>
            <a:off x="9371012" y="762000"/>
            <a:ext cx="0" cy="533400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4/8/2019</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7" name="Straight Connector 6"/>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0" y="2237096"/>
            <a:ext cx="8229601" cy="2411103"/>
          </a:xfrm>
        </p:spPr>
        <p:txBody>
          <a:bodyPr anchor="b">
            <a:normAutofit/>
          </a:bodyPr>
          <a:lstStyle>
            <a:lvl1pPr algn="l">
              <a:lnSpc>
                <a:spcPct val="80000"/>
              </a:lnSpc>
              <a:defRPr sz="4800" b="0" cap="none" baseline="0">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1522412" y="4876800"/>
            <a:ext cx="8229601" cy="1292225"/>
          </a:xfrm>
        </p:spPr>
        <p:txBody>
          <a:bodyPr anchor="t">
            <a:normAutofit/>
          </a:bodyPr>
          <a:lstStyle>
            <a:lvl1pPr marL="0" indent="0">
              <a:spcBef>
                <a:spcPts val="0"/>
              </a:spcBef>
              <a:buNone/>
              <a:defRPr sz="2800" cap="none" baseline="0">
                <a:solidFill>
                  <a:schemeClr val="accent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grpSp>
        <p:nvGrpSpPr>
          <p:cNvPr id="7" name="Group 6"/>
          <p:cNvGrpSpPr/>
          <p:nvPr userDrawn="1"/>
        </p:nvGrpSpPr>
        <p:grpSpPr>
          <a:xfrm>
            <a:off x="11123611" y="0"/>
            <a:ext cx="1065214" cy="6868886"/>
            <a:chOff x="11123611" y="0"/>
            <a:chExt cx="1065214" cy="6868886"/>
          </a:xfrm>
        </p:grpSpPr>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1123611" y="0"/>
              <a:ext cx="1065213" cy="6858000"/>
            </a:xfrm>
            <a:prstGeom prst="rect">
              <a:avLst/>
            </a:prstGeom>
          </p:spPr>
        </p:pic>
        <p:sp>
          <p:nvSpPr>
            <p:cNvPr id="12" name="Rectangle 11"/>
            <p:cNvSpPr/>
            <p:nvPr/>
          </p:nvSpPr>
          <p:spPr>
            <a:xfrm>
              <a:off x="11123612" y="10886"/>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4/8/2019</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9" name="Straight Connector 8"/>
          <p:cNvCxnSpPr/>
          <p:nvPr/>
        </p:nvCxnSpPr>
        <p:spPr>
          <a:xfrm>
            <a:off x="1658936" y="4782971"/>
            <a:ext cx="80168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8" cy="1219200"/>
          </a:xfrm>
        </p:spPr>
        <p:txBody>
          <a:bodyPr/>
          <a:lstStyle>
            <a:lvl1pPr>
              <a:defRPr>
                <a:solidFill>
                  <a:schemeClr val="accent1">
                    <a:lumMod val="50000"/>
                  </a:schemeClr>
                </a:solidFill>
              </a:defRPr>
            </a:lvl1pPr>
          </a:lstStyle>
          <a:p>
            <a:r>
              <a:rPr lang="en-US"/>
              <a:t>Click to edit Master title style</a:t>
            </a:r>
            <a:endParaRPr/>
          </a:p>
        </p:txBody>
      </p:sp>
      <p:sp>
        <p:nvSpPr>
          <p:cNvPr id="3" name="Content Placeholder 2"/>
          <p:cNvSpPr>
            <a:spLocks noGrp="1"/>
          </p:cNvSpPr>
          <p:nvPr>
            <p:ph sz="half" idx="1"/>
          </p:nvPr>
        </p:nvSpPr>
        <p:spPr>
          <a:xfrm>
            <a:off x="1488168" y="1984248"/>
            <a:ext cx="4800600"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6551612" y="1984248"/>
            <a:ext cx="4800601"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03F41C87-7AD9-4845-A077-840E4A0F3F06}" type="datetimeFigureOut">
              <a:rPr lang="en-US"/>
              <a:t>4/8/2019</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cxnSp>
        <p:nvCxnSpPr>
          <p:cNvPr id="8" name="Straight Connector 7"/>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8" cy="1219200"/>
          </a:xfrm>
        </p:spPr>
        <p:txBody>
          <a:bodyPr/>
          <a:lstStyle>
            <a:lvl1pPr>
              <a:defRPr>
                <a:solidFill>
                  <a:schemeClr val="accent1">
                    <a:lumMod val="50000"/>
                  </a:schemeClr>
                </a:solidFill>
              </a:defRPr>
            </a:lvl1pPr>
          </a:lstStyle>
          <a:p>
            <a:r>
              <a:rPr lang="en-US"/>
              <a:t>Click to edit Master title style</a:t>
            </a:r>
            <a:endParaRPr dirty="0"/>
          </a:p>
        </p:txBody>
      </p:sp>
      <p:sp>
        <p:nvSpPr>
          <p:cNvPr id="3" name="Text Placeholder 2"/>
          <p:cNvSpPr>
            <a:spLocks noGrp="1"/>
          </p:cNvSpPr>
          <p:nvPr>
            <p:ph type="body" idx="1"/>
          </p:nvPr>
        </p:nvSpPr>
        <p:spPr>
          <a:xfrm>
            <a:off x="1522413" y="1828800"/>
            <a:ext cx="4800600"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3" y="2743200"/>
            <a:ext cx="4800600"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6551613" y="1828800"/>
            <a:ext cx="4800600"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51613" y="2743200"/>
            <a:ext cx="4800600"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03F41C87-7AD9-4845-A077-840E4A0F3F06}" type="datetimeFigureOut">
              <a:rPr lang="en-US"/>
              <a:t>4/8/2019</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cxnSp>
        <p:nvCxnSpPr>
          <p:cNvPr id="10" name="Straight Connector 9"/>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dirty="0"/>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03F41C87-7AD9-4845-A077-840E4A0F3F06}" type="datetimeFigureOut">
              <a:rPr lang="en-US"/>
              <a:t>4/8/2019</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cxnSp>
        <p:nvCxnSpPr>
          <p:cNvPr id="6" name="Straight Connector 5"/>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03F41C87-7AD9-4845-A077-840E4A0F3F06}" type="datetimeFigureOut">
              <a:rPr lang="en-US"/>
              <a:t>4/8/2019</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4114800" cy="1925637"/>
          </a:xfrm>
        </p:spPr>
        <p:txBody>
          <a:bodyPr anchor="b">
            <a:noAutofit/>
          </a:bodyPr>
          <a:lstStyle>
            <a:lvl1pPr algn="l">
              <a:lnSpc>
                <a:spcPct val="80000"/>
              </a:lnSpc>
              <a:defRPr sz="4000" b="0">
                <a:solidFill>
                  <a:schemeClr val="accent1">
                    <a:lumMod val="50000"/>
                  </a:schemeClr>
                </a:solidFill>
              </a:defRPr>
            </a:lvl1pPr>
          </a:lstStyle>
          <a:p>
            <a:r>
              <a:rPr lang="en-US"/>
              <a:t>Click to edit Master title style</a:t>
            </a:r>
            <a:endParaRPr/>
          </a:p>
        </p:txBody>
      </p:sp>
      <p:sp>
        <p:nvSpPr>
          <p:cNvPr id="3" name="Content Placeholder 2"/>
          <p:cNvSpPr>
            <a:spLocks noGrp="1"/>
          </p:cNvSpPr>
          <p:nvPr>
            <p:ph idx="1"/>
          </p:nvPr>
        </p:nvSpPr>
        <p:spPr>
          <a:xfrm>
            <a:off x="6094414" y="685800"/>
            <a:ext cx="5257799"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1522413" y="2895599"/>
            <a:ext cx="4114800" cy="1752601"/>
          </a:xfrm>
        </p:spPr>
        <p:txBody>
          <a:bodyPr>
            <a:normAutofit/>
          </a:bodyPr>
          <a:lstStyle>
            <a:lvl1pPr marL="0" indent="0">
              <a:lnSpc>
                <a:spcPct val="90000"/>
              </a:lnSpc>
              <a:spcBef>
                <a:spcPts val="18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03F41C87-7AD9-4845-A077-840E4A0F3F06}" type="datetimeFigureOut">
              <a:rPr lang="en-US"/>
              <a:t>4/8/2019</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cxnSp>
        <p:nvCxnSpPr>
          <p:cNvPr id="8" name="Straight Connector 7"/>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4114800" cy="1925638"/>
          </a:xfrm>
        </p:spPr>
        <p:txBody>
          <a:bodyPr anchor="b">
            <a:normAutofit/>
          </a:bodyPr>
          <a:lstStyle>
            <a:lvl1pPr algn="l">
              <a:lnSpc>
                <a:spcPct val="80000"/>
              </a:lnSpc>
              <a:defRPr sz="4000" b="0" i="0" baseline="0">
                <a:solidFill>
                  <a:schemeClr val="accent1">
                    <a:lumMod val="50000"/>
                  </a:schemeClr>
                </a:solidFill>
              </a:defRPr>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6025925" y="-50118"/>
            <a:ext cx="6172198" cy="6857999"/>
          </a:xfrm>
          <a:solidFill>
            <a:schemeClr val="bg2"/>
          </a:solidFill>
          <a:effectLst>
            <a:outerShdw blurRad="152400" dist="50800" dir="10800000" algn="r" rotWithShape="0">
              <a:prstClr val="black">
                <a:alpha val="25000"/>
              </a:prstClr>
            </a:outerShdw>
          </a:effectLst>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1522413" y="2895599"/>
            <a:ext cx="4114800" cy="1752601"/>
          </a:xfrm>
        </p:spPr>
        <p:txBody>
          <a:bodyPr>
            <a:normAutofit/>
          </a:bodyPr>
          <a:lstStyle>
            <a:lvl1pPr marL="0" indent="0">
              <a:lnSpc>
                <a:spcPct val="90000"/>
              </a:lnSpc>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0" name="Straight Connector 9"/>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829799" cy="12192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81200"/>
            <a:ext cx="9829799" cy="41878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5954834" cy="276228"/>
          </a:xfrm>
          <a:prstGeom prst="rect">
            <a:avLst/>
          </a:prstGeom>
        </p:spPr>
        <p:txBody>
          <a:bodyPr vert="horz" lIns="91440" tIns="45720" rIns="91440" bIns="45720" rtlCol="0" anchor="ctr"/>
          <a:lstStyle>
            <a:lvl1pPr algn="l">
              <a:defRPr sz="1100">
                <a:solidFill>
                  <a:schemeClr val="tx1"/>
                </a:solidFill>
              </a:defRPr>
            </a:lvl1pPr>
          </a:lstStyle>
          <a:p>
            <a:r>
              <a:rPr lang="en-US"/>
              <a:t>Add a footer</a:t>
            </a:r>
            <a:endParaRPr lang="en-US" dirty="0"/>
          </a:p>
        </p:txBody>
      </p:sp>
      <p:sp>
        <p:nvSpPr>
          <p:cNvPr id="4" name="Date Placeholder 3"/>
          <p:cNvSpPr>
            <a:spLocks noGrp="1"/>
          </p:cNvSpPr>
          <p:nvPr>
            <p:ph type="dt" sz="half" idx="2"/>
          </p:nvPr>
        </p:nvSpPr>
        <p:spPr>
          <a:xfrm>
            <a:off x="8228011" y="6400800"/>
            <a:ext cx="1548659" cy="276228"/>
          </a:xfrm>
          <a:prstGeom prst="rect">
            <a:avLst/>
          </a:prstGeom>
        </p:spPr>
        <p:txBody>
          <a:bodyPr vert="horz" lIns="91440" tIns="45720" rIns="91440" bIns="45720" rtlCol="0" anchor="ctr"/>
          <a:lstStyle>
            <a:lvl1pPr algn="r">
              <a:defRPr sz="1100">
                <a:solidFill>
                  <a:schemeClr val="tx1"/>
                </a:solidFill>
              </a:defRPr>
            </a:lvl1pPr>
          </a:lstStyle>
          <a:p>
            <a:fld id="{03F41C87-7AD9-4845-A077-840E4A0F3F06}" type="datetimeFigureOut">
              <a:rPr lang="en-US" smtClean="0"/>
              <a:pPr/>
              <a:t>4/8/2019</a:t>
            </a:fld>
            <a:endParaRPr lang="en-US"/>
          </a:p>
        </p:txBody>
      </p:sp>
      <p:sp>
        <p:nvSpPr>
          <p:cNvPr id="6" name="Slide Number Placeholder 5"/>
          <p:cNvSpPr>
            <a:spLocks noGrp="1"/>
          </p:cNvSpPr>
          <p:nvPr>
            <p:ph type="sldNum" sz="quarter" idx="4"/>
          </p:nvPr>
        </p:nvSpPr>
        <p:spPr>
          <a:xfrm>
            <a:off x="10285411" y="6400800"/>
            <a:ext cx="1066802" cy="276228"/>
          </a:xfrm>
          <a:prstGeom prst="rect">
            <a:avLst/>
          </a:prstGeom>
        </p:spPr>
        <p:txBody>
          <a:bodyPr vert="horz" lIns="91440" tIns="45720" rIns="91440" bIns="45720" rtlCol="0" anchor="ctr"/>
          <a:lstStyle>
            <a:lvl1pPr algn="r">
              <a:defRPr sz="1100">
                <a:solidFill>
                  <a:schemeClr val="tx1"/>
                </a:solidFill>
              </a:defRPr>
            </a:lvl1pPr>
          </a:lstStyle>
          <a:p>
            <a:fld id="{2A013F82-EE5E-44EE-A61D-E31C6657F26F}" type="slidenum">
              <a:rPr lang="en-US" smtClean="0"/>
              <a:pPr/>
              <a:t>‹#›</a:t>
            </a:fld>
            <a:endParaRPr lang="en-US"/>
          </a:p>
        </p:txBody>
      </p:sp>
      <p:pic>
        <p:nvPicPr>
          <p:cNvPr id="9" name="Picture 8"/>
          <p:cNvPicPr>
            <a:picLocks noChangeAspect="1"/>
          </p:cNvPicPr>
          <p:nvPr/>
        </p:nvPicPr>
        <p:blipFill rotWithShape="1">
          <a:blip r:embed="rId13" cstate="print">
            <a:extLst>
              <a:ext uri="{28A0092B-C50C-407E-A947-70E740481C1C}">
                <a14:useLocalDpi xmlns:a14="http://schemas.microsoft.com/office/drawing/2010/main" val="0"/>
              </a:ext>
            </a:extLst>
          </a:blip>
          <a:srcRect/>
          <a:stretch/>
        </p:blipFill>
        <p:spPr>
          <a:xfrm>
            <a:off x="1" y="0"/>
            <a:ext cx="1065213" cy="6858000"/>
          </a:xfrm>
          <a:prstGeom prst="rect">
            <a:avLst/>
          </a:prstGeom>
        </p:spPr>
      </p:pic>
      <p:sp>
        <p:nvSpPr>
          <p:cNvPr id="10" name="Rectangle 9"/>
          <p:cNvSpPr/>
          <p:nvPr/>
        </p:nvSpPr>
        <p:spPr>
          <a:xfrm>
            <a:off x="1" y="0"/>
            <a:ext cx="1065213" cy="6858000"/>
          </a:xfrm>
          <a:prstGeom prst="rect">
            <a:avLst/>
          </a:prstGeom>
          <a:gradFill flip="none" rotWithShape="1">
            <a:gsLst>
              <a:gs pos="75000">
                <a:schemeClr val="tx2">
                  <a:alpha val="0"/>
                </a:schemeClr>
              </a:gs>
              <a:gs pos="100000">
                <a:schemeClr val="tx2">
                  <a:alpha val="2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extLst>
      <p:ext uri="{BB962C8B-B14F-4D97-AF65-F5344CB8AC3E}">
        <p14:creationId xmlns:p14="http://schemas.microsoft.com/office/powerpoint/2010/main" val="14030599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accent1">
              <a:lumMod val="50000"/>
            </a:schemeClr>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tx1">
            <a:lumMod val="90000"/>
            <a:lumOff val="10000"/>
          </a:schemeClr>
        </a:buClr>
        <a:buSzPct val="80000"/>
        <a:buFont typeface="Arial" pitchFamily="34" charset="0"/>
        <a:buChar char="•"/>
        <a:defRPr sz="2400" kern="1200">
          <a:solidFill>
            <a:schemeClr val="tx1"/>
          </a:solidFill>
          <a:latin typeface="+mn-lt"/>
          <a:ea typeface="+mn-ea"/>
          <a:cs typeface="+mn-cs"/>
        </a:defRPr>
      </a:lvl1pPr>
      <a:lvl2pPr marL="511175" indent="-228600" algn="l" defTabSz="914400" rtl="0" eaLnBrk="1" latinLnBrk="0" hangingPunct="1">
        <a:lnSpc>
          <a:spcPct val="90000"/>
        </a:lnSpc>
        <a:spcBef>
          <a:spcPts val="1000"/>
        </a:spcBef>
        <a:buClr>
          <a:schemeClr val="tx1">
            <a:lumMod val="90000"/>
            <a:lumOff val="10000"/>
          </a:schemeClr>
        </a:buClr>
        <a:buSzPct val="80000"/>
        <a:buFont typeface="Arial" pitchFamily="34" charset="0"/>
        <a:buChar char="•"/>
        <a:defRPr sz="2000" kern="1200">
          <a:solidFill>
            <a:schemeClr val="tx1"/>
          </a:solidFill>
          <a:latin typeface="+mn-lt"/>
          <a:ea typeface="+mn-ea"/>
          <a:cs typeface="+mn-cs"/>
        </a:defRPr>
      </a:lvl2pPr>
      <a:lvl3pPr marL="685800"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800" kern="1200">
          <a:solidFill>
            <a:schemeClr val="tx1"/>
          </a:solidFill>
          <a:latin typeface="+mn-lt"/>
          <a:ea typeface="+mn-ea"/>
          <a:cs typeface="+mn-cs"/>
        </a:defRPr>
      </a:lvl3pPr>
      <a:lvl4pPr marL="860425"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4pPr>
      <a:lvl5pPr marL="1033463" indent="-173038"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www.otgbank.com/"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drathod2307.wixsite.com/otgbank"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OTG Bank</a:t>
            </a:r>
          </a:p>
        </p:txBody>
      </p:sp>
      <p:sp>
        <p:nvSpPr>
          <p:cNvPr id="3" name="Subtitle 2"/>
          <p:cNvSpPr>
            <a:spLocks noGrp="1"/>
          </p:cNvSpPr>
          <p:nvPr>
            <p:ph type="subTitle" idx="1"/>
          </p:nvPr>
        </p:nvSpPr>
        <p:spPr/>
        <p:txBody>
          <a:bodyPr/>
          <a:lstStyle/>
          <a:p>
            <a:r>
              <a:rPr lang="en-US" dirty="0"/>
              <a:t>PROG8150/	User Interface Design Principle</a:t>
            </a:r>
          </a:p>
          <a:p>
            <a:endParaRPr lang="en-US" dirty="0"/>
          </a:p>
        </p:txBody>
      </p:sp>
    </p:spTree>
    <p:extLst>
      <p:ext uri="{BB962C8B-B14F-4D97-AF65-F5344CB8AC3E}">
        <p14:creationId xmlns:p14="http://schemas.microsoft.com/office/powerpoint/2010/main" val="2320115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UI Research</a:t>
            </a:r>
            <a:endParaRPr lang="en-US" dirty="0"/>
          </a:p>
        </p:txBody>
      </p:sp>
      <p:sp>
        <p:nvSpPr>
          <p:cNvPr id="3" name="Content Placeholder 2">
            <a:extLst>
              <a:ext uri="{FF2B5EF4-FFF2-40B4-BE49-F238E27FC236}">
                <a16:creationId xmlns:a16="http://schemas.microsoft.com/office/drawing/2014/main" id="{B853D0B3-977F-427A-9C5E-63FA2295A681}"/>
              </a:ext>
            </a:extLst>
          </p:cNvPr>
          <p:cNvSpPr>
            <a:spLocks noGrp="1"/>
          </p:cNvSpPr>
          <p:nvPr>
            <p:ph idx="1"/>
          </p:nvPr>
        </p:nvSpPr>
        <p:spPr/>
        <p:txBody>
          <a:bodyPr/>
          <a:lstStyle/>
          <a:p>
            <a:r>
              <a:rPr lang="en-CA" dirty="0"/>
              <a:t>Age Group</a:t>
            </a:r>
          </a:p>
          <a:p>
            <a:pPr lvl="1"/>
            <a:r>
              <a:rPr lang="en-US" dirty="0"/>
              <a:t>We are focusing on the audience mainly of the age above 16 years old.  It will also help the entrepreneur as well as a middle class person in providing financial help. Our business will also help different organizations, industries regarding the financial aid.</a:t>
            </a:r>
            <a:endParaRPr lang="en-CA" dirty="0"/>
          </a:p>
        </p:txBody>
      </p:sp>
    </p:spTree>
    <p:extLst>
      <p:ext uri="{BB962C8B-B14F-4D97-AF65-F5344CB8AC3E}">
        <p14:creationId xmlns:p14="http://schemas.microsoft.com/office/powerpoint/2010/main" val="2551545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Information Architecture</a:t>
            </a:r>
          </a:p>
        </p:txBody>
      </p:sp>
      <p:sp>
        <p:nvSpPr>
          <p:cNvPr id="2" name="Content Placeholder 1">
            <a:extLst>
              <a:ext uri="{FF2B5EF4-FFF2-40B4-BE49-F238E27FC236}">
                <a16:creationId xmlns:a16="http://schemas.microsoft.com/office/drawing/2014/main" id="{6601CC79-CCA6-48B5-87BF-406C6DD87337}"/>
              </a:ext>
            </a:extLst>
          </p:cNvPr>
          <p:cNvSpPr>
            <a:spLocks noGrp="1"/>
          </p:cNvSpPr>
          <p:nvPr>
            <p:ph idx="1"/>
          </p:nvPr>
        </p:nvSpPr>
        <p:spPr/>
        <p:txBody>
          <a:bodyPr/>
          <a:lstStyle/>
          <a:p>
            <a:r>
              <a:rPr lang="en-CA" dirty="0"/>
              <a:t>The Domain of our Business is </a:t>
            </a:r>
            <a:r>
              <a:rPr lang="en-CA" dirty="0">
                <a:hlinkClick r:id="rId2"/>
              </a:rPr>
              <a:t>www.otgbank.com</a:t>
            </a:r>
            <a:endParaRPr lang="en-CA" dirty="0"/>
          </a:p>
          <a:p>
            <a:r>
              <a:rPr lang="en-CA" dirty="0"/>
              <a:t>Wire Frame of our business is shown in the pictures in the upcoming slides.</a:t>
            </a:r>
          </a:p>
          <a:p>
            <a:pPr marL="0" indent="0">
              <a:buNone/>
            </a:pPr>
            <a:endParaRPr lang="en-CA" dirty="0"/>
          </a:p>
        </p:txBody>
      </p:sp>
    </p:spTree>
    <p:extLst>
      <p:ext uri="{BB962C8B-B14F-4D97-AF65-F5344CB8AC3E}">
        <p14:creationId xmlns:p14="http://schemas.microsoft.com/office/powerpoint/2010/main" val="577046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9B8D1-9B45-4B0F-8F84-B6FDB18A830A}"/>
              </a:ext>
            </a:extLst>
          </p:cNvPr>
          <p:cNvSpPr>
            <a:spLocks noGrp="1"/>
          </p:cNvSpPr>
          <p:nvPr>
            <p:ph type="title"/>
          </p:nvPr>
        </p:nvSpPr>
        <p:spPr/>
        <p:txBody>
          <a:bodyPr/>
          <a:lstStyle/>
          <a:p>
            <a:r>
              <a:rPr lang="en-CA" dirty="0"/>
              <a:t>Wire Frame</a:t>
            </a:r>
          </a:p>
        </p:txBody>
      </p:sp>
      <p:sp>
        <p:nvSpPr>
          <p:cNvPr id="3" name="Content Placeholder 2">
            <a:extLst>
              <a:ext uri="{FF2B5EF4-FFF2-40B4-BE49-F238E27FC236}">
                <a16:creationId xmlns:a16="http://schemas.microsoft.com/office/drawing/2014/main" id="{6783198B-7751-4A50-B1AB-0EE598C56914}"/>
              </a:ext>
            </a:extLst>
          </p:cNvPr>
          <p:cNvSpPr>
            <a:spLocks noGrp="1"/>
          </p:cNvSpPr>
          <p:nvPr>
            <p:ph idx="1"/>
          </p:nvPr>
        </p:nvSpPr>
        <p:spPr/>
        <p:txBody>
          <a:bodyPr/>
          <a:lstStyle/>
          <a:p>
            <a:r>
              <a:rPr lang="en-CA" dirty="0"/>
              <a:t>Login age</a:t>
            </a:r>
          </a:p>
        </p:txBody>
      </p:sp>
      <p:pic>
        <p:nvPicPr>
          <p:cNvPr id="5" name="Picture 4">
            <a:extLst>
              <a:ext uri="{FF2B5EF4-FFF2-40B4-BE49-F238E27FC236}">
                <a16:creationId xmlns:a16="http://schemas.microsoft.com/office/drawing/2014/main" id="{7F028CBE-B225-4F40-B15D-F09E684E2D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7949" y="2492896"/>
            <a:ext cx="9434264" cy="4365103"/>
          </a:xfrm>
          <a:prstGeom prst="rect">
            <a:avLst/>
          </a:prstGeom>
        </p:spPr>
      </p:pic>
    </p:spTree>
    <p:extLst>
      <p:ext uri="{BB962C8B-B14F-4D97-AF65-F5344CB8AC3E}">
        <p14:creationId xmlns:p14="http://schemas.microsoft.com/office/powerpoint/2010/main" val="728715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054C2-3469-40BB-B365-97BD6CBF3487}"/>
              </a:ext>
            </a:extLst>
          </p:cNvPr>
          <p:cNvSpPr>
            <a:spLocks noGrp="1"/>
          </p:cNvSpPr>
          <p:nvPr>
            <p:ph type="title"/>
          </p:nvPr>
        </p:nvSpPr>
        <p:spPr/>
        <p:txBody>
          <a:bodyPr/>
          <a:lstStyle/>
          <a:p>
            <a:r>
              <a:rPr lang="en-CA" dirty="0"/>
              <a:t>Wire frame</a:t>
            </a:r>
          </a:p>
        </p:txBody>
      </p:sp>
      <p:sp>
        <p:nvSpPr>
          <p:cNvPr id="3" name="Content Placeholder 2">
            <a:extLst>
              <a:ext uri="{FF2B5EF4-FFF2-40B4-BE49-F238E27FC236}">
                <a16:creationId xmlns:a16="http://schemas.microsoft.com/office/drawing/2014/main" id="{E107CC71-C612-476F-90B9-AB7171F0FB2C}"/>
              </a:ext>
            </a:extLst>
          </p:cNvPr>
          <p:cNvSpPr>
            <a:spLocks noGrp="1"/>
          </p:cNvSpPr>
          <p:nvPr>
            <p:ph idx="1"/>
          </p:nvPr>
        </p:nvSpPr>
        <p:spPr/>
        <p:txBody>
          <a:bodyPr/>
          <a:lstStyle/>
          <a:p>
            <a:r>
              <a:rPr lang="en-CA" dirty="0"/>
              <a:t>Sign-Up Page</a:t>
            </a:r>
          </a:p>
        </p:txBody>
      </p:sp>
      <p:pic>
        <p:nvPicPr>
          <p:cNvPr id="5" name="Picture 4">
            <a:extLst>
              <a:ext uri="{FF2B5EF4-FFF2-40B4-BE49-F238E27FC236}">
                <a16:creationId xmlns:a16="http://schemas.microsoft.com/office/drawing/2014/main" id="{AF88DC73-2FC5-461A-88A4-1CCE98A731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2413" y="2420888"/>
            <a:ext cx="9829798" cy="4437112"/>
          </a:xfrm>
          <a:prstGeom prst="rect">
            <a:avLst/>
          </a:prstGeom>
        </p:spPr>
      </p:pic>
    </p:spTree>
    <p:extLst>
      <p:ext uri="{BB962C8B-B14F-4D97-AF65-F5344CB8AC3E}">
        <p14:creationId xmlns:p14="http://schemas.microsoft.com/office/powerpoint/2010/main" val="1142530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90044-E80C-4175-9A3F-FECA203A4276}"/>
              </a:ext>
            </a:extLst>
          </p:cNvPr>
          <p:cNvSpPr>
            <a:spLocks noGrp="1"/>
          </p:cNvSpPr>
          <p:nvPr>
            <p:ph type="title"/>
          </p:nvPr>
        </p:nvSpPr>
        <p:spPr/>
        <p:txBody>
          <a:bodyPr/>
          <a:lstStyle/>
          <a:p>
            <a:r>
              <a:rPr lang="en-CA" dirty="0"/>
              <a:t>Wire Frame</a:t>
            </a:r>
          </a:p>
        </p:txBody>
      </p:sp>
      <p:sp>
        <p:nvSpPr>
          <p:cNvPr id="3" name="Content Placeholder 2">
            <a:extLst>
              <a:ext uri="{FF2B5EF4-FFF2-40B4-BE49-F238E27FC236}">
                <a16:creationId xmlns:a16="http://schemas.microsoft.com/office/drawing/2014/main" id="{5FD0DEC9-E36C-4500-84F8-C1C1A6A00738}"/>
              </a:ext>
            </a:extLst>
          </p:cNvPr>
          <p:cNvSpPr>
            <a:spLocks noGrp="1"/>
          </p:cNvSpPr>
          <p:nvPr>
            <p:ph idx="1"/>
          </p:nvPr>
        </p:nvSpPr>
        <p:spPr/>
        <p:txBody>
          <a:bodyPr/>
          <a:lstStyle/>
          <a:p>
            <a:r>
              <a:rPr lang="en-CA" dirty="0"/>
              <a:t>Accounts Page</a:t>
            </a:r>
          </a:p>
        </p:txBody>
      </p:sp>
      <p:pic>
        <p:nvPicPr>
          <p:cNvPr id="5" name="Picture 4">
            <a:extLst>
              <a:ext uri="{FF2B5EF4-FFF2-40B4-BE49-F238E27FC236}">
                <a16:creationId xmlns:a16="http://schemas.microsoft.com/office/drawing/2014/main" id="{C939C952-C7DA-4F7C-B7E4-50F2A18628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2508" y="2492896"/>
            <a:ext cx="10298528" cy="4365104"/>
          </a:xfrm>
          <a:prstGeom prst="rect">
            <a:avLst/>
          </a:prstGeom>
        </p:spPr>
      </p:pic>
    </p:spTree>
    <p:extLst>
      <p:ext uri="{BB962C8B-B14F-4D97-AF65-F5344CB8AC3E}">
        <p14:creationId xmlns:p14="http://schemas.microsoft.com/office/powerpoint/2010/main" val="2885529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9F939-E801-4EFB-AB78-7E784EB8A0B8}"/>
              </a:ext>
            </a:extLst>
          </p:cNvPr>
          <p:cNvSpPr>
            <a:spLocks noGrp="1"/>
          </p:cNvSpPr>
          <p:nvPr>
            <p:ph type="title"/>
          </p:nvPr>
        </p:nvSpPr>
        <p:spPr/>
        <p:txBody>
          <a:bodyPr/>
          <a:lstStyle/>
          <a:p>
            <a:r>
              <a:rPr lang="en-CA" dirty="0"/>
              <a:t>Wire Frame</a:t>
            </a:r>
          </a:p>
        </p:txBody>
      </p:sp>
      <p:sp>
        <p:nvSpPr>
          <p:cNvPr id="3" name="Content Placeholder 2">
            <a:extLst>
              <a:ext uri="{FF2B5EF4-FFF2-40B4-BE49-F238E27FC236}">
                <a16:creationId xmlns:a16="http://schemas.microsoft.com/office/drawing/2014/main" id="{3422E349-8BDF-4C6D-9492-E815F5000596}"/>
              </a:ext>
            </a:extLst>
          </p:cNvPr>
          <p:cNvSpPr>
            <a:spLocks noGrp="1"/>
          </p:cNvSpPr>
          <p:nvPr>
            <p:ph idx="1"/>
          </p:nvPr>
        </p:nvSpPr>
        <p:spPr/>
        <p:txBody>
          <a:bodyPr/>
          <a:lstStyle/>
          <a:p>
            <a:r>
              <a:rPr lang="en-CA" dirty="0"/>
              <a:t>Transfer Page</a:t>
            </a:r>
          </a:p>
        </p:txBody>
      </p:sp>
      <p:pic>
        <p:nvPicPr>
          <p:cNvPr id="5" name="Picture 4">
            <a:extLst>
              <a:ext uri="{FF2B5EF4-FFF2-40B4-BE49-F238E27FC236}">
                <a16:creationId xmlns:a16="http://schemas.microsoft.com/office/drawing/2014/main" id="{158BEAC2-8C62-4940-BCBF-855E9451A1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9552" y="2564904"/>
            <a:ext cx="9852660" cy="4293096"/>
          </a:xfrm>
          <a:prstGeom prst="rect">
            <a:avLst/>
          </a:prstGeom>
        </p:spPr>
      </p:pic>
    </p:spTree>
    <p:extLst>
      <p:ext uri="{BB962C8B-B14F-4D97-AF65-F5344CB8AC3E}">
        <p14:creationId xmlns:p14="http://schemas.microsoft.com/office/powerpoint/2010/main" val="3636524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35D72-DB27-49B9-A6B7-815B69113945}"/>
              </a:ext>
            </a:extLst>
          </p:cNvPr>
          <p:cNvSpPr>
            <a:spLocks noGrp="1"/>
          </p:cNvSpPr>
          <p:nvPr>
            <p:ph type="title"/>
          </p:nvPr>
        </p:nvSpPr>
        <p:spPr/>
        <p:txBody>
          <a:bodyPr/>
          <a:lstStyle/>
          <a:p>
            <a:r>
              <a:rPr lang="en-CA" dirty="0"/>
              <a:t>Wire Frame</a:t>
            </a:r>
          </a:p>
        </p:txBody>
      </p:sp>
      <p:sp>
        <p:nvSpPr>
          <p:cNvPr id="3" name="Content Placeholder 2">
            <a:extLst>
              <a:ext uri="{FF2B5EF4-FFF2-40B4-BE49-F238E27FC236}">
                <a16:creationId xmlns:a16="http://schemas.microsoft.com/office/drawing/2014/main" id="{9F3E45FC-8482-49E7-A4ED-C0980E4713A0}"/>
              </a:ext>
            </a:extLst>
          </p:cNvPr>
          <p:cNvSpPr>
            <a:spLocks noGrp="1"/>
          </p:cNvSpPr>
          <p:nvPr>
            <p:ph idx="1"/>
          </p:nvPr>
        </p:nvSpPr>
        <p:spPr/>
        <p:txBody>
          <a:bodyPr/>
          <a:lstStyle/>
          <a:p>
            <a:r>
              <a:rPr lang="en-CA" dirty="0"/>
              <a:t>Product and Services</a:t>
            </a:r>
          </a:p>
        </p:txBody>
      </p:sp>
      <p:pic>
        <p:nvPicPr>
          <p:cNvPr id="5" name="Picture 4">
            <a:extLst>
              <a:ext uri="{FF2B5EF4-FFF2-40B4-BE49-F238E27FC236}">
                <a16:creationId xmlns:a16="http://schemas.microsoft.com/office/drawing/2014/main" id="{F0D146CD-EA6D-493A-B5BF-0AC9030C3B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6148" y="2420888"/>
            <a:ext cx="9916064" cy="4437112"/>
          </a:xfrm>
          <a:prstGeom prst="rect">
            <a:avLst/>
          </a:prstGeom>
        </p:spPr>
      </p:pic>
    </p:spTree>
    <p:extLst>
      <p:ext uri="{BB962C8B-B14F-4D97-AF65-F5344CB8AC3E}">
        <p14:creationId xmlns:p14="http://schemas.microsoft.com/office/powerpoint/2010/main" val="2545861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600AA-5C8E-487F-9D84-704EE4EF3828}"/>
              </a:ext>
            </a:extLst>
          </p:cNvPr>
          <p:cNvSpPr>
            <a:spLocks noGrp="1"/>
          </p:cNvSpPr>
          <p:nvPr>
            <p:ph type="title"/>
          </p:nvPr>
        </p:nvSpPr>
        <p:spPr/>
        <p:txBody>
          <a:bodyPr/>
          <a:lstStyle/>
          <a:p>
            <a:r>
              <a:rPr lang="en-CA" dirty="0"/>
              <a:t>Wire Frame</a:t>
            </a:r>
          </a:p>
        </p:txBody>
      </p:sp>
      <p:sp>
        <p:nvSpPr>
          <p:cNvPr id="3" name="Content Placeholder 2">
            <a:extLst>
              <a:ext uri="{FF2B5EF4-FFF2-40B4-BE49-F238E27FC236}">
                <a16:creationId xmlns:a16="http://schemas.microsoft.com/office/drawing/2014/main" id="{755F0F53-A55E-4309-AC45-CB665A9D387D}"/>
              </a:ext>
            </a:extLst>
          </p:cNvPr>
          <p:cNvSpPr>
            <a:spLocks noGrp="1"/>
          </p:cNvSpPr>
          <p:nvPr>
            <p:ph idx="1"/>
          </p:nvPr>
        </p:nvSpPr>
        <p:spPr/>
        <p:txBody>
          <a:bodyPr/>
          <a:lstStyle/>
          <a:p>
            <a:r>
              <a:rPr lang="en-CA" dirty="0"/>
              <a:t>Feedback</a:t>
            </a:r>
          </a:p>
        </p:txBody>
      </p:sp>
      <p:pic>
        <p:nvPicPr>
          <p:cNvPr id="5" name="Picture 4">
            <a:extLst>
              <a:ext uri="{FF2B5EF4-FFF2-40B4-BE49-F238E27FC236}">
                <a16:creationId xmlns:a16="http://schemas.microsoft.com/office/drawing/2014/main" id="{C3C0FF02-B46D-4A3C-A4B1-5CD9FE0EF1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0273" y="2492896"/>
            <a:ext cx="11038552" cy="4365104"/>
          </a:xfrm>
          <a:prstGeom prst="rect">
            <a:avLst/>
          </a:prstGeom>
        </p:spPr>
      </p:pic>
    </p:spTree>
    <p:extLst>
      <p:ext uri="{BB962C8B-B14F-4D97-AF65-F5344CB8AC3E}">
        <p14:creationId xmlns:p14="http://schemas.microsoft.com/office/powerpoint/2010/main" val="2972242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715E3-2322-48FC-BCD4-C71FE9DDDC5F}"/>
              </a:ext>
            </a:extLst>
          </p:cNvPr>
          <p:cNvSpPr>
            <a:spLocks noGrp="1"/>
          </p:cNvSpPr>
          <p:nvPr>
            <p:ph type="title"/>
          </p:nvPr>
        </p:nvSpPr>
        <p:spPr/>
        <p:txBody>
          <a:bodyPr/>
          <a:lstStyle/>
          <a:p>
            <a:r>
              <a:rPr lang="en-CA" dirty="0"/>
              <a:t>Interaction</a:t>
            </a:r>
          </a:p>
        </p:txBody>
      </p:sp>
      <p:sp>
        <p:nvSpPr>
          <p:cNvPr id="3" name="Content Placeholder 2">
            <a:extLst>
              <a:ext uri="{FF2B5EF4-FFF2-40B4-BE49-F238E27FC236}">
                <a16:creationId xmlns:a16="http://schemas.microsoft.com/office/drawing/2014/main" id="{B2155976-6AFF-4F37-98BD-8E24F285DD31}"/>
              </a:ext>
            </a:extLst>
          </p:cNvPr>
          <p:cNvSpPr>
            <a:spLocks noGrp="1"/>
          </p:cNvSpPr>
          <p:nvPr>
            <p:ph idx="1"/>
          </p:nvPr>
        </p:nvSpPr>
        <p:spPr/>
        <p:txBody>
          <a:bodyPr/>
          <a:lstStyle/>
          <a:p>
            <a:r>
              <a:rPr lang="en-CA" dirty="0"/>
              <a:t>We have developed the prototype of our website form to get an idea about what we want to do with our website for and how we want the website to function.</a:t>
            </a:r>
          </a:p>
        </p:txBody>
      </p:sp>
    </p:spTree>
    <p:extLst>
      <p:ext uri="{BB962C8B-B14F-4D97-AF65-F5344CB8AC3E}">
        <p14:creationId xmlns:p14="http://schemas.microsoft.com/office/powerpoint/2010/main" val="209742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B09AC-A6D4-434B-BC38-812BF6B2EF0B}"/>
              </a:ext>
            </a:extLst>
          </p:cNvPr>
          <p:cNvSpPr>
            <a:spLocks noGrp="1"/>
          </p:cNvSpPr>
          <p:nvPr>
            <p:ph type="title"/>
          </p:nvPr>
        </p:nvSpPr>
        <p:spPr/>
        <p:txBody>
          <a:bodyPr/>
          <a:lstStyle/>
          <a:p>
            <a:r>
              <a:rPr lang="en-CA" dirty="0"/>
              <a:t>Usability Testing</a:t>
            </a:r>
          </a:p>
        </p:txBody>
      </p:sp>
      <p:sp>
        <p:nvSpPr>
          <p:cNvPr id="3" name="Content Placeholder 2">
            <a:extLst>
              <a:ext uri="{FF2B5EF4-FFF2-40B4-BE49-F238E27FC236}">
                <a16:creationId xmlns:a16="http://schemas.microsoft.com/office/drawing/2014/main" id="{6C235400-2DC1-4907-8EFF-BB3029DA41C1}"/>
              </a:ext>
            </a:extLst>
          </p:cNvPr>
          <p:cNvSpPr>
            <a:spLocks noGrp="1"/>
          </p:cNvSpPr>
          <p:nvPr>
            <p:ph idx="1"/>
          </p:nvPr>
        </p:nvSpPr>
        <p:spPr/>
        <p:txBody>
          <a:bodyPr/>
          <a:lstStyle/>
          <a:p>
            <a:r>
              <a:rPr lang="en-CA" dirty="0"/>
              <a:t>Google Ad-Words that can be used for our website are as follow :-</a:t>
            </a:r>
          </a:p>
          <a:p>
            <a:pPr lvl="0"/>
            <a:r>
              <a:rPr lang="en-CA" dirty="0"/>
              <a:t>Search Ads :-</a:t>
            </a:r>
          </a:p>
          <a:p>
            <a:pPr lvl="1"/>
            <a:r>
              <a:rPr lang="en-CA" dirty="0"/>
              <a:t>In this campaign we will use the keywords as :-</a:t>
            </a:r>
          </a:p>
          <a:p>
            <a:pPr lvl="2"/>
            <a:r>
              <a:rPr lang="en-CA" dirty="0"/>
              <a:t>Transaction.</a:t>
            </a:r>
          </a:p>
          <a:p>
            <a:pPr lvl="2"/>
            <a:r>
              <a:rPr lang="en-CA" dirty="0"/>
              <a:t>Transaction Fees.</a:t>
            </a:r>
          </a:p>
          <a:p>
            <a:pPr lvl="2"/>
            <a:r>
              <a:rPr lang="en-CA" dirty="0"/>
              <a:t>E-Wallet.</a:t>
            </a:r>
          </a:p>
          <a:p>
            <a:pPr lvl="2"/>
            <a:r>
              <a:rPr lang="en-CA" dirty="0"/>
              <a:t>Crypto Finance.</a:t>
            </a:r>
          </a:p>
          <a:p>
            <a:endParaRPr lang="en-CA" dirty="0"/>
          </a:p>
          <a:p>
            <a:endParaRPr lang="en-CA" dirty="0"/>
          </a:p>
        </p:txBody>
      </p:sp>
    </p:spTree>
    <p:extLst>
      <p:ext uri="{BB962C8B-B14F-4D97-AF65-F5344CB8AC3E}">
        <p14:creationId xmlns:p14="http://schemas.microsoft.com/office/powerpoint/2010/main" val="2865738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Things that we are going to cover</a:t>
            </a:r>
          </a:p>
        </p:txBody>
      </p:sp>
      <p:sp>
        <p:nvSpPr>
          <p:cNvPr id="14" name="Content Placeholder 13"/>
          <p:cNvSpPr>
            <a:spLocks noGrp="1"/>
          </p:cNvSpPr>
          <p:nvPr>
            <p:ph idx="1"/>
          </p:nvPr>
        </p:nvSpPr>
        <p:spPr/>
        <p:txBody>
          <a:bodyPr>
            <a:normAutofit lnSpcReduction="10000"/>
          </a:bodyPr>
          <a:lstStyle/>
          <a:p>
            <a:r>
              <a:rPr lang="en-US" dirty="0"/>
              <a:t>Introduction</a:t>
            </a:r>
          </a:p>
          <a:p>
            <a:r>
              <a:rPr lang="en-US" dirty="0"/>
              <a:t>UI Research</a:t>
            </a:r>
          </a:p>
          <a:p>
            <a:r>
              <a:rPr lang="en-US" dirty="0"/>
              <a:t>Information Architecture</a:t>
            </a:r>
          </a:p>
          <a:p>
            <a:r>
              <a:rPr lang="en-US" dirty="0"/>
              <a:t>Interaction</a:t>
            </a:r>
          </a:p>
          <a:p>
            <a:r>
              <a:rPr lang="en-US" dirty="0"/>
              <a:t>Usability Testing </a:t>
            </a:r>
          </a:p>
          <a:p>
            <a:r>
              <a:rPr lang="en-US" dirty="0"/>
              <a:t>Development</a:t>
            </a:r>
          </a:p>
          <a:p>
            <a:r>
              <a:rPr lang="en-US" dirty="0"/>
              <a:t>Future Scope</a:t>
            </a:r>
          </a:p>
          <a:p>
            <a:r>
              <a:rPr lang="en-US" dirty="0"/>
              <a:t>Quiz</a:t>
            </a:r>
          </a:p>
        </p:txBody>
      </p:sp>
    </p:spTree>
    <p:extLst>
      <p:ext uri="{BB962C8B-B14F-4D97-AF65-F5344CB8AC3E}">
        <p14:creationId xmlns:p14="http://schemas.microsoft.com/office/powerpoint/2010/main" val="2717604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38A7F-24B2-4376-9FDE-610B644F8764}"/>
              </a:ext>
            </a:extLst>
          </p:cNvPr>
          <p:cNvSpPr>
            <a:spLocks noGrp="1"/>
          </p:cNvSpPr>
          <p:nvPr>
            <p:ph type="title"/>
          </p:nvPr>
        </p:nvSpPr>
        <p:spPr/>
        <p:txBody>
          <a:bodyPr/>
          <a:lstStyle/>
          <a:p>
            <a:r>
              <a:rPr lang="en-CA" dirty="0"/>
              <a:t>Usability Testing</a:t>
            </a:r>
          </a:p>
        </p:txBody>
      </p:sp>
      <p:sp>
        <p:nvSpPr>
          <p:cNvPr id="3" name="Content Placeholder 2">
            <a:extLst>
              <a:ext uri="{FF2B5EF4-FFF2-40B4-BE49-F238E27FC236}">
                <a16:creationId xmlns:a16="http://schemas.microsoft.com/office/drawing/2014/main" id="{B3BCB472-6800-4F7F-9589-C7B577605D8B}"/>
              </a:ext>
            </a:extLst>
          </p:cNvPr>
          <p:cNvSpPr>
            <a:spLocks noGrp="1"/>
          </p:cNvSpPr>
          <p:nvPr>
            <p:ph idx="1"/>
          </p:nvPr>
        </p:nvSpPr>
        <p:spPr/>
        <p:txBody>
          <a:bodyPr/>
          <a:lstStyle/>
          <a:p>
            <a:pPr lvl="0"/>
            <a:r>
              <a:rPr lang="en-CA" dirty="0"/>
              <a:t>Display Ads :-</a:t>
            </a:r>
          </a:p>
          <a:p>
            <a:pPr lvl="1"/>
            <a:r>
              <a:rPr lang="en-CA" dirty="0"/>
              <a:t>In this campaign we would use the keywords as :-</a:t>
            </a:r>
          </a:p>
          <a:p>
            <a:pPr lvl="2"/>
            <a:r>
              <a:rPr lang="en-CA" dirty="0"/>
              <a:t>Cryptography</a:t>
            </a:r>
          </a:p>
          <a:p>
            <a:pPr lvl="2"/>
            <a:r>
              <a:rPr lang="en-CA" dirty="0"/>
              <a:t>Decentralized Exchange.</a:t>
            </a:r>
          </a:p>
          <a:p>
            <a:pPr lvl="2"/>
            <a:r>
              <a:rPr lang="en-CA" dirty="0"/>
              <a:t>Cryptographic node.</a:t>
            </a:r>
          </a:p>
          <a:p>
            <a:pPr lvl="2"/>
            <a:r>
              <a:rPr lang="en-CA" dirty="0"/>
              <a:t>Predictive Analysis.</a:t>
            </a:r>
          </a:p>
          <a:p>
            <a:endParaRPr lang="en-CA" dirty="0"/>
          </a:p>
        </p:txBody>
      </p:sp>
    </p:spTree>
    <p:extLst>
      <p:ext uri="{BB962C8B-B14F-4D97-AF65-F5344CB8AC3E}">
        <p14:creationId xmlns:p14="http://schemas.microsoft.com/office/powerpoint/2010/main" val="1582019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63520E-94A0-49FA-AFAD-E485CEB1185F}"/>
              </a:ext>
            </a:extLst>
          </p:cNvPr>
          <p:cNvSpPr>
            <a:spLocks noGrp="1"/>
          </p:cNvSpPr>
          <p:nvPr>
            <p:ph type="title"/>
          </p:nvPr>
        </p:nvSpPr>
        <p:spPr/>
        <p:txBody>
          <a:bodyPr/>
          <a:lstStyle/>
          <a:p>
            <a:r>
              <a:rPr lang="en-CA" dirty="0"/>
              <a:t>Usability Testing</a:t>
            </a:r>
          </a:p>
        </p:txBody>
      </p:sp>
      <p:sp>
        <p:nvSpPr>
          <p:cNvPr id="3" name="Content Placeholder 2">
            <a:extLst>
              <a:ext uri="{FF2B5EF4-FFF2-40B4-BE49-F238E27FC236}">
                <a16:creationId xmlns:a16="http://schemas.microsoft.com/office/drawing/2014/main" id="{92967637-59D9-4AC0-8A4B-F80C3B1CCBBA}"/>
              </a:ext>
            </a:extLst>
          </p:cNvPr>
          <p:cNvSpPr>
            <a:spLocks noGrp="1"/>
          </p:cNvSpPr>
          <p:nvPr>
            <p:ph idx="1"/>
          </p:nvPr>
        </p:nvSpPr>
        <p:spPr/>
        <p:txBody>
          <a:bodyPr/>
          <a:lstStyle/>
          <a:p>
            <a:pPr lvl="0"/>
            <a:r>
              <a:rPr lang="en-CA" dirty="0"/>
              <a:t>Video Ads :-</a:t>
            </a:r>
          </a:p>
          <a:p>
            <a:pPr lvl="1"/>
            <a:r>
              <a:rPr lang="en-CA" dirty="0"/>
              <a:t>In this campaign we would use the keywords  as :-</a:t>
            </a:r>
          </a:p>
          <a:p>
            <a:pPr lvl="2"/>
            <a:r>
              <a:rPr lang="en-CA" dirty="0"/>
              <a:t>Peer-to-Peer Connection.</a:t>
            </a:r>
          </a:p>
          <a:p>
            <a:pPr lvl="2"/>
            <a:r>
              <a:rPr lang="en-CA" dirty="0"/>
              <a:t>Digital Asset.</a:t>
            </a:r>
          </a:p>
          <a:p>
            <a:pPr lvl="2"/>
            <a:r>
              <a:rPr lang="en-CA" dirty="0"/>
              <a:t>Block Chain.</a:t>
            </a:r>
          </a:p>
          <a:p>
            <a:pPr lvl="2"/>
            <a:r>
              <a:rPr lang="en-CA" dirty="0"/>
              <a:t>Crypto currency market capitalizations</a:t>
            </a:r>
          </a:p>
        </p:txBody>
      </p:sp>
    </p:spTree>
    <p:extLst>
      <p:ext uri="{BB962C8B-B14F-4D97-AF65-F5344CB8AC3E}">
        <p14:creationId xmlns:p14="http://schemas.microsoft.com/office/powerpoint/2010/main" val="244170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4FE6EA-D54D-4314-BFCC-90324EB474F3}"/>
              </a:ext>
            </a:extLst>
          </p:cNvPr>
          <p:cNvSpPr>
            <a:spLocks noGrp="1"/>
          </p:cNvSpPr>
          <p:nvPr>
            <p:ph type="title"/>
          </p:nvPr>
        </p:nvSpPr>
        <p:spPr/>
        <p:txBody>
          <a:bodyPr/>
          <a:lstStyle/>
          <a:p>
            <a:r>
              <a:rPr lang="en-CA" dirty="0"/>
              <a:t>Development Stage</a:t>
            </a:r>
          </a:p>
        </p:txBody>
      </p:sp>
      <p:sp>
        <p:nvSpPr>
          <p:cNvPr id="3" name="Content Placeholder 2">
            <a:extLst>
              <a:ext uri="{FF2B5EF4-FFF2-40B4-BE49-F238E27FC236}">
                <a16:creationId xmlns:a16="http://schemas.microsoft.com/office/drawing/2014/main" id="{82024115-B53F-4133-962C-7048977134BE}"/>
              </a:ext>
            </a:extLst>
          </p:cNvPr>
          <p:cNvSpPr>
            <a:spLocks noGrp="1"/>
          </p:cNvSpPr>
          <p:nvPr>
            <p:ph idx="1"/>
          </p:nvPr>
        </p:nvSpPr>
        <p:spPr/>
        <p:txBody>
          <a:bodyPr/>
          <a:lstStyle/>
          <a:p>
            <a:r>
              <a:rPr lang="en-CA" dirty="0"/>
              <a:t>WIX WEBSITE - </a:t>
            </a:r>
            <a:r>
              <a:rPr lang="en-CA" dirty="0">
                <a:hlinkClick r:id="rId2"/>
              </a:rPr>
              <a:t>https://drathod2307.wixsite.com/otgbank</a:t>
            </a:r>
            <a:endParaRPr lang="en-CA" dirty="0"/>
          </a:p>
        </p:txBody>
      </p:sp>
    </p:spTree>
    <p:extLst>
      <p:ext uri="{BB962C8B-B14F-4D97-AF65-F5344CB8AC3E}">
        <p14:creationId xmlns:p14="http://schemas.microsoft.com/office/powerpoint/2010/main" val="3726422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59CE0-09E1-4445-84CC-2025B136ACCC}"/>
              </a:ext>
            </a:extLst>
          </p:cNvPr>
          <p:cNvSpPr>
            <a:spLocks noGrp="1"/>
          </p:cNvSpPr>
          <p:nvPr>
            <p:ph type="title"/>
          </p:nvPr>
        </p:nvSpPr>
        <p:spPr/>
        <p:txBody>
          <a:bodyPr/>
          <a:lstStyle/>
          <a:p>
            <a:r>
              <a:rPr lang="en-CA" dirty="0"/>
              <a:t>Future Scope</a:t>
            </a:r>
          </a:p>
        </p:txBody>
      </p:sp>
      <p:sp>
        <p:nvSpPr>
          <p:cNvPr id="3" name="Content Placeholder 2">
            <a:extLst>
              <a:ext uri="{FF2B5EF4-FFF2-40B4-BE49-F238E27FC236}">
                <a16:creationId xmlns:a16="http://schemas.microsoft.com/office/drawing/2014/main" id="{2457EB5B-BD38-4652-BEF2-F98DCC1A4275}"/>
              </a:ext>
            </a:extLst>
          </p:cNvPr>
          <p:cNvSpPr>
            <a:spLocks noGrp="1"/>
          </p:cNvSpPr>
          <p:nvPr>
            <p:ph idx="1"/>
          </p:nvPr>
        </p:nvSpPr>
        <p:spPr/>
        <p:txBody>
          <a:bodyPr>
            <a:normAutofit/>
          </a:bodyPr>
          <a:lstStyle/>
          <a:p>
            <a:r>
              <a:rPr lang="en-CA" dirty="0"/>
              <a:t>We plan to implement VR and AR in our business to bring a big revolution in the way that people do their financial transaction.</a:t>
            </a:r>
          </a:p>
          <a:p>
            <a:r>
              <a:rPr lang="en-CA" dirty="0"/>
              <a:t>Now you may ask how will we implement AR and VR into the banking business. For the AR we want to implement it as follows:-</a:t>
            </a:r>
          </a:p>
          <a:p>
            <a:pPr lvl="1"/>
            <a:r>
              <a:rPr lang="en-IN" dirty="0"/>
              <a:t>This technology will help the new users by showing them how interact with our ATM machines.</a:t>
            </a:r>
            <a:endParaRPr lang="en-CA" dirty="0"/>
          </a:p>
          <a:p>
            <a:pPr lvl="1"/>
            <a:r>
              <a:rPr lang="en-IN" dirty="0"/>
              <a:t>In that, when user will open our mobile application, it will come with a feature called Augment Reality.</a:t>
            </a:r>
            <a:endParaRPr lang="en-CA" dirty="0"/>
          </a:p>
          <a:p>
            <a:pPr lvl="1"/>
            <a:r>
              <a:rPr lang="en-IN" dirty="0"/>
              <a:t>Also, on our ATM machines, their will be a service which will be identified by our app.</a:t>
            </a:r>
            <a:endParaRPr lang="en-CA" dirty="0"/>
          </a:p>
          <a:p>
            <a:pPr lvl="1"/>
            <a:r>
              <a:rPr lang="en-IN" dirty="0"/>
              <a:t>Which will help user to know how machine and service will work.</a:t>
            </a:r>
            <a:endParaRPr lang="en-CA" dirty="0"/>
          </a:p>
          <a:p>
            <a:endParaRPr lang="en-CA" dirty="0"/>
          </a:p>
        </p:txBody>
      </p:sp>
    </p:spTree>
    <p:extLst>
      <p:ext uri="{BB962C8B-B14F-4D97-AF65-F5344CB8AC3E}">
        <p14:creationId xmlns:p14="http://schemas.microsoft.com/office/powerpoint/2010/main" val="25997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61D37-CF16-4BDF-AAD1-1390ED98CB8B}"/>
              </a:ext>
            </a:extLst>
          </p:cNvPr>
          <p:cNvSpPr>
            <a:spLocks noGrp="1"/>
          </p:cNvSpPr>
          <p:nvPr>
            <p:ph type="title"/>
          </p:nvPr>
        </p:nvSpPr>
        <p:spPr/>
        <p:txBody>
          <a:bodyPr/>
          <a:lstStyle/>
          <a:p>
            <a:r>
              <a:rPr lang="en-CA" dirty="0"/>
              <a:t>Future Scope</a:t>
            </a:r>
          </a:p>
        </p:txBody>
      </p:sp>
      <p:sp>
        <p:nvSpPr>
          <p:cNvPr id="3" name="Content Placeholder 2">
            <a:extLst>
              <a:ext uri="{FF2B5EF4-FFF2-40B4-BE49-F238E27FC236}">
                <a16:creationId xmlns:a16="http://schemas.microsoft.com/office/drawing/2014/main" id="{465F2183-B856-4D19-844E-68AEB15690E9}"/>
              </a:ext>
            </a:extLst>
          </p:cNvPr>
          <p:cNvSpPr>
            <a:spLocks noGrp="1"/>
          </p:cNvSpPr>
          <p:nvPr>
            <p:ph idx="1"/>
          </p:nvPr>
        </p:nvSpPr>
        <p:spPr>
          <a:xfrm>
            <a:off x="1522412" y="1988840"/>
            <a:ext cx="9829799" cy="4187825"/>
          </a:xfrm>
        </p:spPr>
        <p:txBody>
          <a:bodyPr>
            <a:normAutofit fontScale="92500" lnSpcReduction="10000"/>
          </a:bodyPr>
          <a:lstStyle/>
          <a:p>
            <a:r>
              <a:rPr lang="en-CA" dirty="0"/>
              <a:t>For the VR we want to implement it as follows:-</a:t>
            </a:r>
          </a:p>
          <a:p>
            <a:pPr lvl="1"/>
            <a:r>
              <a:rPr lang="en-IN" dirty="0"/>
              <a:t>The main idea behind using this technology in our business would be, we would implement a whole virtual reality video in our home page of our bank mobile application, the video would be of full customer service experience with departments such as Finance, Banking, Trading, Loans etc.</a:t>
            </a:r>
            <a:endParaRPr lang="en-CA" dirty="0"/>
          </a:p>
          <a:p>
            <a:pPr lvl="1"/>
            <a:r>
              <a:rPr lang="en-IN" dirty="0"/>
              <a:t>So, the customer would get a clear idea upfront at home, as a result whenever he comes to our bank, he can process his queries clearly and speedily.</a:t>
            </a:r>
            <a:endParaRPr lang="en-CA" dirty="0"/>
          </a:p>
          <a:p>
            <a:pPr lvl="1"/>
            <a:r>
              <a:rPr lang="en-IN" dirty="0"/>
              <a:t>Though he is watching a video from home, but it will be an immersible experience for him interacting to the nearest branch in a whole computerised world.</a:t>
            </a:r>
            <a:endParaRPr lang="en-CA" dirty="0"/>
          </a:p>
          <a:p>
            <a:pPr lvl="1"/>
            <a:r>
              <a:rPr lang="en-IN" dirty="0"/>
              <a:t>And as a result, he wouldn’t be in the queue searching out solutions of his queries and the tasks would be completed at pace whenever he visits a branch.</a:t>
            </a:r>
            <a:endParaRPr lang="en-CA" dirty="0"/>
          </a:p>
          <a:p>
            <a:pPr lvl="1"/>
            <a:r>
              <a:rPr lang="en-IN" dirty="0"/>
              <a:t>Furthermore, we would also like to implement the Wealth Management of each user in a virtual experience so that he could get a personalized newsroom, meetings with advisors, and portfolio overviews.</a:t>
            </a:r>
            <a:endParaRPr lang="en-CA" dirty="0"/>
          </a:p>
          <a:p>
            <a:endParaRPr lang="en-CA" dirty="0"/>
          </a:p>
        </p:txBody>
      </p:sp>
    </p:spTree>
    <p:extLst>
      <p:ext uri="{BB962C8B-B14F-4D97-AF65-F5344CB8AC3E}">
        <p14:creationId xmlns:p14="http://schemas.microsoft.com/office/powerpoint/2010/main" val="37371446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D34B6-5664-4FAE-9BC9-5D89304C86C5}"/>
              </a:ext>
            </a:extLst>
          </p:cNvPr>
          <p:cNvSpPr>
            <a:spLocks noGrp="1"/>
          </p:cNvSpPr>
          <p:nvPr>
            <p:ph type="title"/>
          </p:nvPr>
        </p:nvSpPr>
        <p:spPr/>
        <p:txBody>
          <a:bodyPr/>
          <a:lstStyle/>
          <a:p>
            <a:r>
              <a:rPr lang="en-CA" dirty="0"/>
              <a:t>Quiz	</a:t>
            </a:r>
          </a:p>
        </p:txBody>
      </p:sp>
      <p:sp>
        <p:nvSpPr>
          <p:cNvPr id="3" name="Content Placeholder 2">
            <a:extLst>
              <a:ext uri="{FF2B5EF4-FFF2-40B4-BE49-F238E27FC236}">
                <a16:creationId xmlns:a16="http://schemas.microsoft.com/office/drawing/2014/main" id="{125F5E4C-C083-4689-855B-6A81C1A5678E}"/>
              </a:ext>
            </a:extLst>
          </p:cNvPr>
          <p:cNvSpPr>
            <a:spLocks noGrp="1"/>
          </p:cNvSpPr>
          <p:nvPr>
            <p:ph idx="1"/>
          </p:nvPr>
        </p:nvSpPr>
        <p:spPr/>
        <p:txBody>
          <a:bodyPr>
            <a:normAutofit fontScale="92500" lnSpcReduction="10000"/>
          </a:bodyPr>
          <a:lstStyle/>
          <a:p>
            <a:r>
              <a:rPr lang="en-CA" dirty="0"/>
              <a:t>Q1) How are we going to apply the AR into Bank business?</a:t>
            </a:r>
          </a:p>
          <a:p>
            <a:pPr marL="0" indent="0">
              <a:buNone/>
            </a:pPr>
            <a:r>
              <a:rPr lang="en-CA" dirty="0"/>
              <a:t>  	a) By showing user how to interact with our ATM.</a:t>
            </a:r>
          </a:p>
          <a:p>
            <a:pPr marL="0" indent="0">
              <a:buNone/>
            </a:pPr>
            <a:r>
              <a:rPr lang="en-CA" dirty="0"/>
              <a:t>	b) By doing banking transaction with AR.</a:t>
            </a:r>
          </a:p>
          <a:p>
            <a:pPr marL="0" indent="0">
              <a:buNone/>
            </a:pPr>
            <a:r>
              <a:rPr lang="en-CA" dirty="0"/>
              <a:t>	c) None of the above.</a:t>
            </a:r>
          </a:p>
          <a:p>
            <a:r>
              <a:rPr lang="en-CA" dirty="0"/>
              <a:t>Q2) How are we going to Apply the VR into Bank business?</a:t>
            </a:r>
          </a:p>
          <a:p>
            <a:pPr marL="0" indent="0">
              <a:buNone/>
            </a:pPr>
            <a:r>
              <a:rPr lang="en-CA" dirty="0"/>
              <a:t>	a) By making user play a game into VR and wining some cash.</a:t>
            </a:r>
          </a:p>
          <a:p>
            <a:pPr marL="0" indent="0">
              <a:buNone/>
            </a:pPr>
            <a:r>
              <a:rPr lang="en-CA" dirty="0"/>
              <a:t>	b) By showing them a video about how our bank works that will 	       	     help them in the real world.</a:t>
            </a:r>
          </a:p>
          <a:p>
            <a:pPr marL="0" indent="0">
              <a:buNone/>
            </a:pPr>
            <a:r>
              <a:rPr lang="en-CA" dirty="0"/>
              <a:t>	c) None of the above.</a:t>
            </a:r>
          </a:p>
        </p:txBody>
      </p:sp>
    </p:spTree>
    <p:extLst>
      <p:ext uri="{BB962C8B-B14F-4D97-AF65-F5344CB8AC3E}">
        <p14:creationId xmlns:p14="http://schemas.microsoft.com/office/powerpoint/2010/main" val="1508794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7C672A-21AD-41E7-A989-1FA7B18BA821}"/>
              </a:ext>
            </a:extLst>
          </p:cNvPr>
          <p:cNvSpPr>
            <a:spLocks noGrp="1"/>
          </p:cNvSpPr>
          <p:nvPr>
            <p:ph type="title"/>
          </p:nvPr>
        </p:nvSpPr>
        <p:spPr/>
        <p:txBody>
          <a:bodyPr/>
          <a:lstStyle/>
          <a:p>
            <a:r>
              <a:rPr lang="en-CA" dirty="0"/>
              <a:t>THANK YOU!!</a:t>
            </a:r>
          </a:p>
        </p:txBody>
      </p:sp>
      <p:sp>
        <p:nvSpPr>
          <p:cNvPr id="5" name="Text Placeholder 4">
            <a:extLst>
              <a:ext uri="{FF2B5EF4-FFF2-40B4-BE49-F238E27FC236}">
                <a16:creationId xmlns:a16="http://schemas.microsoft.com/office/drawing/2014/main" id="{C478E9D7-77C1-495C-B72F-51BE42B1B908}"/>
              </a:ext>
            </a:extLst>
          </p:cNvPr>
          <p:cNvSpPr>
            <a:spLocks noGrp="1"/>
          </p:cNvSpPr>
          <p:nvPr>
            <p:ph type="body" idx="1"/>
          </p:nvPr>
        </p:nvSpPr>
        <p:spPr/>
        <p:txBody>
          <a:bodyPr>
            <a:normAutofit fontScale="92500" lnSpcReduction="20000"/>
          </a:bodyPr>
          <a:lstStyle/>
          <a:p>
            <a:pPr algn="r"/>
            <a:r>
              <a:rPr lang="en-CA" dirty="0"/>
              <a:t>Prepared by :-</a:t>
            </a:r>
          </a:p>
          <a:p>
            <a:pPr algn="r"/>
            <a:r>
              <a:rPr lang="en-CA" dirty="0"/>
              <a:t>Dhruv Rathod(8572307)</a:t>
            </a:r>
          </a:p>
          <a:p>
            <a:pPr algn="r"/>
            <a:r>
              <a:rPr lang="en-CA" dirty="0"/>
              <a:t> Yash Shah(8578430)</a:t>
            </a:r>
          </a:p>
          <a:p>
            <a:pPr algn="r"/>
            <a:r>
              <a:rPr lang="en-CA"/>
              <a:t>Gaurang</a:t>
            </a:r>
            <a:r>
              <a:rPr lang="en-CA" dirty="0"/>
              <a:t> </a:t>
            </a:r>
            <a:r>
              <a:rPr lang="en-CA" dirty="0" err="1"/>
              <a:t>Babariya</a:t>
            </a:r>
            <a:r>
              <a:rPr lang="en-CA" dirty="0"/>
              <a:t> (8582975)</a:t>
            </a:r>
          </a:p>
        </p:txBody>
      </p:sp>
    </p:spTree>
    <p:extLst>
      <p:ext uri="{BB962C8B-B14F-4D97-AF65-F5344CB8AC3E}">
        <p14:creationId xmlns:p14="http://schemas.microsoft.com/office/powerpoint/2010/main" val="4120729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FB7A55C5-0918-484E-B62C-5DDD41659E9C}"/>
              </a:ext>
            </a:extLst>
          </p:cNvPr>
          <p:cNvSpPr>
            <a:spLocks noGrp="1"/>
          </p:cNvSpPr>
          <p:nvPr>
            <p:ph idx="1"/>
          </p:nvPr>
        </p:nvSpPr>
        <p:spPr/>
        <p:txBody>
          <a:bodyPr/>
          <a:lstStyle/>
          <a:p>
            <a:r>
              <a:rPr lang="en-CA" dirty="0"/>
              <a:t>Objective</a:t>
            </a:r>
          </a:p>
          <a:p>
            <a:r>
              <a:rPr lang="en-CA" dirty="0"/>
              <a:t>Efficiency</a:t>
            </a:r>
          </a:p>
          <a:p>
            <a:r>
              <a:rPr lang="en-CA" dirty="0"/>
              <a:t>Effectiveness</a:t>
            </a:r>
          </a:p>
          <a:p>
            <a:r>
              <a:rPr lang="en-CA" dirty="0"/>
              <a:t>Efficacy</a:t>
            </a:r>
          </a:p>
        </p:txBody>
      </p:sp>
    </p:spTree>
    <p:extLst>
      <p:ext uri="{BB962C8B-B14F-4D97-AF65-F5344CB8AC3E}">
        <p14:creationId xmlns:p14="http://schemas.microsoft.com/office/powerpoint/2010/main" val="2193902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p:txBody>
          <a:bodyPr/>
          <a:lstStyle/>
          <a:p>
            <a:r>
              <a:rPr lang="en-US" dirty="0"/>
              <a:t>Objective</a:t>
            </a:r>
          </a:p>
          <a:p>
            <a:pPr lvl="1"/>
            <a:r>
              <a:rPr lang="en-US" dirty="0"/>
              <a:t>OTG Bank in which OTG stands for On The Go Bank.</a:t>
            </a:r>
          </a:p>
          <a:p>
            <a:pPr lvl="1"/>
            <a:r>
              <a:rPr lang="en-US" dirty="0"/>
              <a:t>Objective of our business is that to provide easy and effective way of doing banking transactions.</a:t>
            </a:r>
          </a:p>
          <a:p>
            <a:pPr lvl="1"/>
            <a:r>
              <a:rPr lang="en-US" dirty="0"/>
              <a:t>Our group wants to eliminate one big problem regarding banking. The long wait in the queue for making some transactions and doing something with your account.</a:t>
            </a:r>
          </a:p>
        </p:txBody>
      </p:sp>
    </p:spTree>
    <p:extLst>
      <p:ext uri="{BB962C8B-B14F-4D97-AF65-F5344CB8AC3E}">
        <p14:creationId xmlns:p14="http://schemas.microsoft.com/office/powerpoint/2010/main" val="1447595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p:txBody>
          <a:bodyPr/>
          <a:lstStyle/>
          <a:p>
            <a:r>
              <a:rPr lang="en-US" dirty="0"/>
              <a:t>For our company’s start-up we have come up with a company strategy that we will follow to keep us ahead of the other organization in the same market. There are three things that every strategy should follow and they are :-</a:t>
            </a:r>
          </a:p>
          <a:p>
            <a:pPr lvl="1"/>
            <a:r>
              <a:rPr lang="en-US" dirty="0"/>
              <a:t>Efficiency.</a:t>
            </a:r>
          </a:p>
          <a:p>
            <a:pPr lvl="1"/>
            <a:r>
              <a:rPr lang="en-US" dirty="0"/>
              <a:t>Efficacy.</a:t>
            </a:r>
          </a:p>
          <a:p>
            <a:pPr lvl="1"/>
            <a:r>
              <a:rPr lang="en-US" dirty="0" err="1"/>
              <a:t>Effictiveness</a:t>
            </a:r>
            <a:r>
              <a:rPr lang="en-US" dirty="0"/>
              <a:t>.</a:t>
            </a:r>
          </a:p>
        </p:txBody>
      </p:sp>
    </p:spTree>
    <p:extLst>
      <p:ext uri="{BB962C8B-B14F-4D97-AF65-F5344CB8AC3E}">
        <p14:creationId xmlns:p14="http://schemas.microsoft.com/office/powerpoint/2010/main" val="3998328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C45DBF8F-4542-43CB-953A-9083969CDE0E}"/>
              </a:ext>
            </a:extLst>
          </p:cNvPr>
          <p:cNvSpPr>
            <a:spLocks noGrp="1"/>
          </p:cNvSpPr>
          <p:nvPr>
            <p:ph idx="1"/>
          </p:nvPr>
        </p:nvSpPr>
        <p:spPr>
          <a:xfrm>
            <a:off x="1522413" y="1981200"/>
            <a:ext cx="9829799" cy="4187825"/>
          </a:xfrm>
        </p:spPr>
        <p:txBody>
          <a:bodyPr/>
          <a:lstStyle/>
          <a:p>
            <a:r>
              <a:rPr lang="en-CA" dirty="0"/>
              <a:t>Efficiency</a:t>
            </a:r>
          </a:p>
          <a:p>
            <a:pPr lvl="1"/>
            <a:r>
              <a:rPr lang="en-CA" dirty="0"/>
              <a:t>By providing uncomplicated transaction payment system we can help the user of our system with an easy process.</a:t>
            </a:r>
          </a:p>
          <a:p>
            <a:pPr lvl="1"/>
            <a:r>
              <a:rPr lang="en-CA" dirty="0"/>
              <a:t>Our business will also be providing the ease of division, which implies that when the user selects the option for the regular customer, the system will take the user to the sector that will provide the information regarding the regular customer service.</a:t>
            </a:r>
          </a:p>
          <a:p>
            <a:pPr lvl="1"/>
            <a:r>
              <a:rPr lang="en-CA" dirty="0"/>
              <a:t>Productivity of our business will also be inclined by the ability to handle a high amount of transactions per second. For instance, if you allocate memory of 1 Mb to 1 Crypto-Currency and suppose user transfer 600,000 Crypto-Currency that means it is transferring 600,000 Mb of data. The system will manage to handle this transaction without any problem. Even our system will store every transaction form the very first transaction to the last transaction that happened and one can easily search the transaction whenever he/she wants.</a:t>
            </a:r>
          </a:p>
        </p:txBody>
      </p:sp>
    </p:spTree>
    <p:extLst>
      <p:ext uri="{BB962C8B-B14F-4D97-AF65-F5344CB8AC3E}">
        <p14:creationId xmlns:p14="http://schemas.microsoft.com/office/powerpoint/2010/main" val="3444006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9B2B97FA-82AC-4278-B464-72E720A52C7E}"/>
              </a:ext>
            </a:extLst>
          </p:cNvPr>
          <p:cNvSpPr>
            <a:spLocks noGrp="1"/>
          </p:cNvSpPr>
          <p:nvPr>
            <p:ph idx="1"/>
          </p:nvPr>
        </p:nvSpPr>
        <p:spPr/>
        <p:txBody>
          <a:bodyPr/>
          <a:lstStyle/>
          <a:p>
            <a:r>
              <a:rPr lang="en-CA" dirty="0"/>
              <a:t>Efficacy</a:t>
            </a:r>
          </a:p>
          <a:p>
            <a:pPr lvl="1"/>
            <a:r>
              <a:rPr lang="en-CA" dirty="0"/>
              <a:t>Our business will provide the user with the privacy of their identity and we will be providing the customer with peer-to-peer connection.</a:t>
            </a:r>
          </a:p>
          <a:p>
            <a:pPr lvl="1"/>
            <a:endParaRPr lang="en-CA" dirty="0"/>
          </a:p>
        </p:txBody>
      </p:sp>
    </p:spTree>
    <p:extLst>
      <p:ext uri="{BB962C8B-B14F-4D97-AF65-F5344CB8AC3E}">
        <p14:creationId xmlns:p14="http://schemas.microsoft.com/office/powerpoint/2010/main" val="3817187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38FFF89B-D0C0-4543-B59E-CF50E2698058}"/>
              </a:ext>
            </a:extLst>
          </p:cNvPr>
          <p:cNvSpPr>
            <a:spLocks noGrp="1"/>
          </p:cNvSpPr>
          <p:nvPr>
            <p:ph idx="1"/>
          </p:nvPr>
        </p:nvSpPr>
        <p:spPr/>
        <p:txBody>
          <a:bodyPr/>
          <a:lstStyle/>
          <a:p>
            <a:r>
              <a:rPr lang="en-CA" dirty="0"/>
              <a:t>Effectiveness</a:t>
            </a:r>
          </a:p>
          <a:p>
            <a:pPr lvl="1"/>
            <a:r>
              <a:rPr lang="en-CA" dirty="0"/>
              <a:t>The productiveness will of the organization will be increasing by providing the user of the business with the private network for their transactions, so any third party will not be able to see/modify their transaction in between. By this the trust of the user will increase and it eventually will be resulting in growth of the business.</a:t>
            </a:r>
          </a:p>
          <a:p>
            <a:endParaRPr lang="en-CA" dirty="0"/>
          </a:p>
        </p:txBody>
      </p:sp>
    </p:spTree>
    <p:extLst>
      <p:ext uri="{BB962C8B-B14F-4D97-AF65-F5344CB8AC3E}">
        <p14:creationId xmlns:p14="http://schemas.microsoft.com/office/powerpoint/2010/main" val="102866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7D971-8298-4D53-9DEB-86C45FF68448}"/>
              </a:ext>
            </a:extLst>
          </p:cNvPr>
          <p:cNvSpPr>
            <a:spLocks noGrp="1"/>
          </p:cNvSpPr>
          <p:nvPr>
            <p:ph type="title"/>
          </p:nvPr>
        </p:nvSpPr>
        <p:spPr/>
        <p:txBody>
          <a:bodyPr/>
          <a:lstStyle/>
          <a:p>
            <a:r>
              <a:rPr lang="en-CA" dirty="0"/>
              <a:t>UI Research</a:t>
            </a:r>
          </a:p>
        </p:txBody>
      </p:sp>
      <p:sp>
        <p:nvSpPr>
          <p:cNvPr id="3" name="Content Placeholder 2">
            <a:extLst>
              <a:ext uri="{FF2B5EF4-FFF2-40B4-BE49-F238E27FC236}">
                <a16:creationId xmlns:a16="http://schemas.microsoft.com/office/drawing/2014/main" id="{D5888317-A939-4A1D-8F77-555BA9F6C3E2}"/>
              </a:ext>
            </a:extLst>
          </p:cNvPr>
          <p:cNvSpPr>
            <a:spLocks noGrp="1"/>
          </p:cNvSpPr>
          <p:nvPr>
            <p:ph idx="1"/>
          </p:nvPr>
        </p:nvSpPr>
        <p:spPr/>
        <p:txBody>
          <a:bodyPr>
            <a:normAutofit/>
          </a:bodyPr>
          <a:lstStyle/>
          <a:p>
            <a:r>
              <a:rPr lang="en-CA" dirty="0"/>
              <a:t>Other company in the same industry provide similar products/service such as </a:t>
            </a:r>
            <a:r>
              <a:rPr lang="en-CA" dirty="0" err="1"/>
              <a:t>InitiativeQ</a:t>
            </a:r>
            <a:r>
              <a:rPr lang="en-CA" dirty="0"/>
              <a:t> and they provide services such as :- </a:t>
            </a:r>
          </a:p>
          <a:p>
            <a:pPr lvl="1"/>
            <a:r>
              <a:rPr lang="en-US" dirty="0"/>
              <a:t>Today's payment systems (payment cards, cash, wire transfers) are old and outdated, which means we’re all bearing unnecessary costs.</a:t>
            </a:r>
          </a:p>
          <a:p>
            <a:pPr lvl="1"/>
            <a:r>
              <a:rPr lang="en-US" dirty="0"/>
              <a:t>There are many advanced payment technologies and innovations waiting to be deployed.</a:t>
            </a:r>
          </a:p>
          <a:p>
            <a:pPr lvl="1"/>
            <a:r>
              <a:rPr lang="en-US" dirty="0"/>
              <a:t>If someone built a modern payment system that implemented these technologies and somehow got buyers and sellers to adopt it, this system would quickly become popular. It could eventually end up seeing 20 trillion dollars in transactions per year.</a:t>
            </a:r>
          </a:p>
        </p:txBody>
      </p:sp>
    </p:spTree>
    <p:extLst>
      <p:ext uri="{BB962C8B-B14F-4D97-AF65-F5344CB8AC3E}">
        <p14:creationId xmlns:p14="http://schemas.microsoft.com/office/powerpoint/2010/main" val="3216253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ESENTER_VERSION" val="6"/>
  <p:tag name="ARTICULATE_PROJECT_OPEN" val="0"/>
</p:tagLst>
</file>

<file path=ppt/theme/theme1.xml><?xml version="1.0" encoding="utf-8"?>
<a:theme xmlns:a="http://schemas.openxmlformats.org/drawingml/2006/main" name="Currency Symbols 16x9">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urrency symbols presentation (widescreen).potx" id="{0BEEB329-2C4D-4D02-9858-CA91ACE92AB1}" vid="{944DA297-E844-470D-A85C-00068074ACC2}"/>
    </a:ext>
  </a:extLst>
</a:theme>
</file>

<file path=ppt/theme/theme2.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Currency symbols presentation (widescreen)</Template>
  <TotalTime>510</TotalTime>
  <Words>1084</Words>
  <Application>Microsoft Office PowerPoint</Application>
  <PresentationFormat>Custom</PresentationFormat>
  <Paragraphs>114</Paragraphs>
  <Slides>26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26</vt:i4>
      </vt:variant>
    </vt:vector>
  </HeadingPairs>
  <TitlesOfParts>
    <vt:vector size="29" baseType="lpstr">
      <vt:lpstr>Arial</vt:lpstr>
      <vt:lpstr>Cambria</vt:lpstr>
      <vt:lpstr>Currency Symbols 16x9</vt:lpstr>
      <vt:lpstr>OTG Bank</vt:lpstr>
      <vt:lpstr>Things that we are going to cover</vt:lpstr>
      <vt:lpstr>Introduction</vt:lpstr>
      <vt:lpstr>Introduction</vt:lpstr>
      <vt:lpstr>Introduction</vt:lpstr>
      <vt:lpstr>Introduction</vt:lpstr>
      <vt:lpstr>Introduction</vt:lpstr>
      <vt:lpstr>Introduction</vt:lpstr>
      <vt:lpstr>UI Research</vt:lpstr>
      <vt:lpstr>UI Research</vt:lpstr>
      <vt:lpstr>Information Architecture</vt:lpstr>
      <vt:lpstr>Wire Frame</vt:lpstr>
      <vt:lpstr>Wire frame</vt:lpstr>
      <vt:lpstr>Wire Frame</vt:lpstr>
      <vt:lpstr>Wire Frame</vt:lpstr>
      <vt:lpstr>Wire Frame</vt:lpstr>
      <vt:lpstr>Wire Frame</vt:lpstr>
      <vt:lpstr>Interaction</vt:lpstr>
      <vt:lpstr>Usability Testing</vt:lpstr>
      <vt:lpstr>Usability Testing</vt:lpstr>
      <vt:lpstr>Usability Testing</vt:lpstr>
      <vt:lpstr>Development Stage</vt:lpstr>
      <vt:lpstr>Future Scope</vt:lpstr>
      <vt:lpstr>Future Scope</vt:lpstr>
      <vt:lpstr>Quiz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OTG Bank</dc:title>
  <dc:creator>Dhruv Sureshbhai Rathod</dc:creator>
  <cp:lastModifiedBy>Dhruv Sureshbhai Rathod</cp:lastModifiedBy>
  <cp:revision>26</cp:revision>
  <dcterms:created xsi:type="dcterms:W3CDTF">2019-03-31T20:41:33Z</dcterms:created>
  <dcterms:modified xsi:type="dcterms:W3CDTF">2019-04-08T17:31:47Z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